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6" r:id="rId5"/>
    <p:sldId id="454" r:id="rId6"/>
    <p:sldId id="544" r:id="rId7"/>
    <p:sldId id="549" r:id="rId8"/>
    <p:sldId id="552" r:id="rId9"/>
    <p:sldId id="568" r:id="rId10"/>
    <p:sldId id="571" r:id="rId11"/>
    <p:sldId id="558" r:id="rId12"/>
    <p:sldId id="557" r:id="rId13"/>
    <p:sldId id="563" r:id="rId14"/>
    <p:sldId id="562" r:id="rId15"/>
    <p:sldId id="564" r:id="rId16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43" autoAdjust="0"/>
    <p:restoredTop sz="77958"/>
  </p:normalViewPr>
  <p:slideViewPr>
    <p:cSldViewPr snapToGrid="0" snapToObjects="1" showGuides="1">
      <p:cViewPr varScale="1">
        <p:scale>
          <a:sx n="150" d="100"/>
          <a:sy n="150" d="100"/>
        </p:scale>
        <p:origin x="448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03.05.20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03/05/2020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476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5B3FE-7318-9548-819D-B5DBDC7657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416202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8361364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8D96-9A9B-2A4F-AF1A-5CF5C076BF0A}" type="datetime1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27" y="604383"/>
            <a:ext cx="7558960" cy="417376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334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416202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4111626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08D96-9A9B-2A4F-AF1A-5CF5C076BF0A}" type="datetime1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27" y="604383"/>
            <a:ext cx="7558960" cy="417376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741028" y="1201899"/>
            <a:ext cx="4111626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859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837080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A8EC-6CD5-9842-9C7C-1B927C938A2F}" type="datetime1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53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837080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8361364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A8EC-6CD5-9842-9C7C-1B927C938A2F}" type="datetime1">
              <a:rPr lang="en-US" smtClean="0"/>
              <a:t>5/3/20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9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  <p:sldLayoutId id="2147483686" r:id="rId16"/>
    <p:sldLayoutId id="2147483688" r:id="rId17"/>
    <p:sldLayoutId id="2147483689" r:id="rId18"/>
    <p:sldLayoutId id="2147483690" r:id="rId19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BA75BA-1830-8F44-BCCB-656BAA5EBC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161" b="4393"/>
          <a:stretch/>
        </p:blipFill>
        <p:spPr>
          <a:xfrm>
            <a:off x="1452784" y="0"/>
            <a:ext cx="7691215" cy="51435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MICRO-428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2783" y="4688249"/>
            <a:ext cx="7691217" cy="460375"/>
          </a:xfrm>
        </p:spPr>
        <p:txBody>
          <a:bodyPr/>
          <a:lstStyle/>
          <a:p>
            <a:r>
              <a:rPr lang="fr-FR" sz="2000" dirty="0" err="1"/>
              <a:t>Nanoscale</a:t>
            </a:r>
            <a:r>
              <a:rPr lang="fr-FR" sz="2000" dirty="0"/>
              <a:t> </a:t>
            </a:r>
            <a:r>
              <a:rPr lang="fr-FR" sz="2000" dirty="0" err="1"/>
              <a:t>metrology</a:t>
            </a:r>
            <a:r>
              <a:rPr lang="fr-FR" sz="2000" dirty="0"/>
              <a:t> – Part 1: Atomic force </a:t>
            </a:r>
            <a:r>
              <a:rPr lang="fr-FR" sz="2000" dirty="0" err="1"/>
              <a:t>microscopy</a:t>
            </a:r>
            <a:endParaRPr lang="fr-FR" sz="20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5DB0BC-FEC1-F34C-84D1-19D85F638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755"/>
          <a:stretch/>
        </p:blipFill>
        <p:spPr>
          <a:xfrm>
            <a:off x="4576762" y="3124922"/>
            <a:ext cx="1828800" cy="149132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21DE3DA-DDB4-404F-95F6-405530324C39}"/>
              </a:ext>
            </a:extLst>
          </p:cNvPr>
          <p:cNvSpPr txBox="1">
            <a:spLocks/>
          </p:cNvSpPr>
          <p:nvPr/>
        </p:nvSpPr>
        <p:spPr>
          <a:xfrm>
            <a:off x="6514748" y="4032872"/>
            <a:ext cx="2629251" cy="648186"/>
          </a:xfrm>
          <a:prstGeom prst="rect">
            <a:avLst/>
          </a:prstGeom>
          <a:noFill/>
        </p:spPr>
        <p:txBody>
          <a:bodyPr vert="horz" lIns="9000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None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1"/>
          </a:p>
          <a:p>
            <a:r>
              <a:rPr lang="en-US" b="1" i="1"/>
              <a:t>Georg E. Fantner</a:t>
            </a:r>
          </a:p>
          <a:p>
            <a:r>
              <a:rPr lang="en-US" sz="1125" i="1"/>
              <a:t>Laboratory for Bio- and Nano- Instrumentation</a:t>
            </a:r>
          </a:p>
          <a:p>
            <a:endParaRPr lang="en-US" sz="1622" i="1" dirty="0"/>
          </a:p>
        </p:txBody>
      </p:sp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904875" y="604838"/>
            <a:ext cx="6654800" cy="417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tapping mode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4136165" y="1201738"/>
            <a:ext cx="5007836" cy="3836408"/>
          </a:xfrm>
        </p:spPr>
        <p:txBody>
          <a:bodyPr/>
          <a:lstStyle/>
          <a:p>
            <a:r>
              <a:rPr lang="en-US" dirty="0"/>
              <a:t>The phase signal “represents” the damping that the cantilever feels due to the tip sample interaction</a:t>
            </a:r>
          </a:p>
          <a:p>
            <a:r>
              <a:rPr lang="en-US" dirty="0"/>
              <a:t>This damping can be due to topography (especially side walls)</a:t>
            </a:r>
          </a:p>
          <a:p>
            <a:r>
              <a:rPr lang="en-US" dirty="0"/>
              <a:t>Or it could be due to damping by the sample material</a:t>
            </a:r>
          </a:p>
        </p:txBody>
      </p:sp>
      <p:pic>
        <p:nvPicPr>
          <p:cNvPr id="6" name="Phase-distance_curves_en_video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6412" y="1022350"/>
            <a:ext cx="2495371" cy="3836408"/>
          </a:xfrm>
        </p:spPr>
      </p:pic>
    </p:spTree>
    <p:extLst>
      <p:ext uri="{BB962C8B-B14F-4D97-AF65-F5344CB8AC3E}">
        <p14:creationId xmlns:p14="http://schemas.microsoft.com/office/powerpoint/2010/main" val="41013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904875" y="604838"/>
            <a:ext cx="6654800" cy="417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tapping mode can give materials contrast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888195" y="1201738"/>
            <a:ext cx="4255806" cy="3425825"/>
          </a:xfrm>
        </p:spPr>
        <p:txBody>
          <a:bodyPr>
            <a:normAutofit/>
          </a:bodyPr>
          <a:lstStyle/>
          <a:p>
            <a:r>
              <a:rPr lang="en-US" dirty="0"/>
              <a:t>In tapping mode, the phase channel is an additional observable channel</a:t>
            </a:r>
          </a:p>
          <a:p>
            <a:r>
              <a:rPr lang="en-US" dirty="0"/>
              <a:t>If no topography is present, the phase signal can be used to </a:t>
            </a:r>
            <a:r>
              <a:rPr lang="en-US" u="sng" dirty="0">
                <a:solidFill>
                  <a:schemeClr val="accent3"/>
                </a:solidFill>
              </a:rPr>
              <a:t>distinguish materials properties</a:t>
            </a:r>
          </a:p>
          <a:p>
            <a:r>
              <a:rPr lang="en-US" dirty="0"/>
              <a:t>But beware of </a:t>
            </a:r>
            <a:r>
              <a:rPr lang="en-US" u="sng" dirty="0">
                <a:solidFill>
                  <a:schemeClr val="accent2"/>
                </a:solidFill>
              </a:rPr>
              <a:t>interpretation artefacts!</a:t>
            </a:r>
          </a:p>
          <a:p>
            <a:endParaRPr lang="en-US" dirty="0"/>
          </a:p>
        </p:txBody>
      </p:sp>
      <p:pic>
        <p:nvPicPr>
          <p:cNvPr id="8" name="Phase_Imaging_mode_en_video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463" y="1218406"/>
            <a:ext cx="3082925" cy="3392487"/>
          </a:xfrm>
        </p:spPr>
      </p:pic>
    </p:spTree>
    <p:extLst>
      <p:ext uri="{BB962C8B-B14F-4D97-AF65-F5344CB8AC3E}">
        <p14:creationId xmlns:p14="http://schemas.microsoft.com/office/powerpoint/2010/main" val="223831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 contact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non-contact_mode_en_video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950" y="1146175"/>
            <a:ext cx="2770188" cy="3392487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904875" y="604838"/>
            <a:ext cx="6654800" cy="417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Imaging in the attractive regime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119073" y="1201738"/>
            <a:ext cx="5024927" cy="3392487"/>
          </a:xfrm>
        </p:spPr>
        <p:txBody>
          <a:bodyPr/>
          <a:lstStyle/>
          <a:p>
            <a:r>
              <a:rPr lang="en-US" dirty="0"/>
              <a:t>In non contact mode, the cantilever “</a:t>
            </a:r>
            <a:r>
              <a:rPr lang="en-US" u="sng" dirty="0">
                <a:solidFill>
                  <a:schemeClr val="accent3"/>
                </a:solidFill>
              </a:rPr>
              <a:t>never touches</a:t>
            </a:r>
            <a:r>
              <a:rPr lang="en-US" dirty="0"/>
              <a:t>” the surface</a:t>
            </a:r>
          </a:p>
          <a:p>
            <a:r>
              <a:rPr lang="en-US" dirty="0"/>
              <a:t>Non-contact mode is </a:t>
            </a:r>
            <a:r>
              <a:rPr lang="en-US" u="sng" dirty="0">
                <a:solidFill>
                  <a:schemeClr val="accent3"/>
                </a:solidFill>
              </a:rPr>
              <a:t>difficult to maintain </a:t>
            </a:r>
            <a:r>
              <a:rPr lang="en-US" dirty="0"/>
              <a:t>due to the low forces and small force gradients</a:t>
            </a:r>
          </a:p>
          <a:p>
            <a:r>
              <a:rPr lang="en-US" dirty="0"/>
              <a:t>Primarily used in vacuum</a:t>
            </a:r>
          </a:p>
        </p:txBody>
      </p:sp>
    </p:spTree>
    <p:extLst>
      <p:ext uri="{BB962C8B-B14F-4D97-AF65-F5344CB8AC3E}">
        <p14:creationId xmlns:p14="http://schemas.microsoft.com/office/powerpoint/2010/main" val="112739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2904840"/>
            <a:ext cx="3824983" cy="20456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rgbClr val="5D41A2"/>
                </a:solidFill>
                <a:latin typeface="Helvetica"/>
                <a:cs typeface="Helvetica"/>
              </a:rPr>
              <a:t>Single molecule resolution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rgbClr val="5D41A2"/>
                </a:solidFill>
                <a:latin typeface="Helvetica"/>
                <a:cs typeface="Helvetica"/>
              </a:rPr>
              <a:t>High resolution imaging in aqueous solution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350" dirty="0" err="1">
                <a:solidFill>
                  <a:srgbClr val="5D41A2"/>
                </a:solidFill>
                <a:latin typeface="Helvetica"/>
                <a:cs typeface="Helvetica"/>
              </a:rPr>
              <a:t>Nanomanipulation</a:t>
            </a:r>
            <a:endParaRPr lang="en-US" sz="1350" dirty="0">
              <a:solidFill>
                <a:srgbClr val="5D41A2"/>
              </a:solidFill>
              <a:latin typeface="Helvetica"/>
              <a:cs typeface="Helvetica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rgbClr val="5D41A2"/>
                </a:solidFill>
                <a:latin typeface="Helvetica"/>
                <a:cs typeface="Helvetica"/>
              </a:rPr>
              <a:t>Single molecule mechanics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350" dirty="0">
                <a:solidFill>
                  <a:srgbClr val="5D41A2"/>
                </a:solidFill>
                <a:latin typeface="Helvetica"/>
                <a:cs typeface="Helvetica"/>
              </a:rPr>
              <a:t>Imaging of living cells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6008673" cy="1072753"/>
          </a:xfrm>
        </p:spPr>
        <p:txBody>
          <a:bodyPr>
            <a:normAutofit/>
          </a:bodyPr>
          <a:lstStyle/>
          <a:p>
            <a:r>
              <a:rPr lang="en-US" dirty="0"/>
              <a:t>Atomic Force Microscopy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137A-357F-4640-8DD3-A686204D837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0" y="604838"/>
            <a:ext cx="7559675" cy="417512"/>
          </a:xfrm>
        </p:spPr>
        <p:txBody>
          <a:bodyPr/>
          <a:lstStyle/>
          <a:p>
            <a:r>
              <a:rPr lang="en-US" dirty="0"/>
              <a:t>a Versatile Tool for </a:t>
            </a:r>
            <a:r>
              <a:rPr lang="en-US" dirty="0" err="1"/>
              <a:t>Nanoscale</a:t>
            </a:r>
            <a:r>
              <a:rPr lang="en-US" dirty="0"/>
              <a:t> </a:t>
            </a:r>
            <a:r>
              <a:rPr lang="en-US" u="sng" dirty="0"/>
              <a:t>Biology</a:t>
            </a:r>
          </a:p>
        </p:txBody>
      </p:sp>
      <p:pic>
        <p:nvPicPr>
          <p:cNvPr id="11" name="tapping-mode cropp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047017"/>
            <a:ext cx="2571750" cy="1714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08F3F9-1879-1545-8028-5A53DD4B1AA8}"/>
              </a:ext>
            </a:extLst>
          </p:cNvPr>
          <p:cNvGrpSpPr/>
          <p:nvPr/>
        </p:nvGrpSpPr>
        <p:grpSpPr>
          <a:xfrm>
            <a:off x="4998980" y="277039"/>
            <a:ext cx="3988644" cy="4587108"/>
            <a:chOff x="4710975" y="1064283"/>
            <a:chExt cx="3290025" cy="3783667"/>
          </a:xfrm>
        </p:grpSpPr>
        <p:pic>
          <p:nvPicPr>
            <p:cNvPr id="4" name="Picture 3" descr="AFM'confocal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6939" y="2917136"/>
              <a:ext cx="2554061" cy="1702707"/>
            </a:xfrm>
            <a:prstGeom prst="rect">
              <a:avLst/>
            </a:prstGeom>
          </p:spPr>
        </p:pic>
        <p:pic>
          <p:nvPicPr>
            <p:cNvPr id="6" name="Picture 5" descr="red blood cell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1379" y="1445434"/>
              <a:ext cx="1520876" cy="15208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lum bright="30000" contrast="30000"/>
            </a:blip>
            <a:stretch>
              <a:fillRect/>
            </a:stretch>
          </p:blipFill>
          <p:spPr>
            <a:xfrm>
              <a:off x="4742742" y="3618945"/>
              <a:ext cx="1575647" cy="1229005"/>
            </a:xfrm>
            <a:prstGeom prst="rect">
              <a:avLst/>
            </a:prstGeom>
          </p:spPr>
        </p:pic>
        <p:pic>
          <p:nvPicPr>
            <p:cNvPr id="5" name="Picture 4" descr="DN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0975" y="1064283"/>
              <a:ext cx="1598908" cy="1598908"/>
            </a:xfrm>
            <a:prstGeom prst="rect">
              <a:avLst/>
            </a:prstGeom>
          </p:spPr>
        </p:pic>
        <p:pic>
          <p:nvPicPr>
            <p:cNvPr id="13" name="Picture 12" descr="Screen Shot 2015-02-09 at 10.56.4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976" y="2315663"/>
              <a:ext cx="1620297" cy="1301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2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6974347" cy="1072753"/>
          </a:xfrm>
        </p:spPr>
        <p:txBody>
          <a:bodyPr>
            <a:normAutofit/>
          </a:bodyPr>
          <a:lstStyle/>
          <a:p>
            <a:r>
              <a:rPr lang="en-US" dirty="0"/>
              <a:t>Why do we need feedback?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904875" y="604838"/>
            <a:ext cx="6654800" cy="417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Constant height mode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447040" y="1203785"/>
            <a:ext cx="4111625" cy="33924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don’t we just drag the cantilever over the surface?</a:t>
            </a:r>
          </a:p>
          <a:p>
            <a:r>
              <a:rPr lang="en-US" dirty="0"/>
              <a:t>Cantilever deflection isn’t linear → </a:t>
            </a:r>
            <a:r>
              <a:rPr lang="en-US" dirty="0">
                <a:solidFill>
                  <a:schemeClr val="accent1"/>
                </a:solidFill>
              </a:rPr>
              <a:t>height measurement is distorted</a:t>
            </a:r>
          </a:p>
          <a:p>
            <a:r>
              <a:rPr lang="en-US" dirty="0"/>
              <a:t>Force on cantilever is not constant → </a:t>
            </a:r>
            <a:r>
              <a:rPr lang="en-US" dirty="0">
                <a:solidFill>
                  <a:schemeClr val="accent1"/>
                </a:solidFill>
              </a:rPr>
              <a:t>tip and sample can get damaged</a:t>
            </a:r>
          </a:p>
          <a:p>
            <a:endParaRPr lang="en-US" dirty="0"/>
          </a:p>
        </p:txBody>
      </p:sp>
      <p:pic>
        <p:nvPicPr>
          <p:cNvPr id="10" name="Contact_AFM_Constant_height_mode_en_video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026" y="1048774"/>
            <a:ext cx="3022600" cy="3700462"/>
          </a:xfrm>
        </p:spPr>
      </p:pic>
    </p:spTree>
    <p:extLst>
      <p:ext uri="{BB962C8B-B14F-4D97-AF65-F5344CB8AC3E}">
        <p14:creationId xmlns:p14="http://schemas.microsoft.com/office/powerpoint/2010/main" val="26562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7478549" cy="1072753"/>
          </a:xfrm>
        </p:spPr>
        <p:txBody>
          <a:bodyPr>
            <a:normAutofit/>
          </a:bodyPr>
          <a:lstStyle/>
          <a:p>
            <a:r>
              <a:rPr lang="en-US" sz="2800" dirty="0"/>
              <a:t>Feedback keeps the tip/sample interaction constant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644149" y="1039368"/>
            <a:ext cx="4111625" cy="33924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 of operating in feedback:</a:t>
            </a:r>
          </a:p>
          <a:p>
            <a:r>
              <a:rPr lang="en-US" dirty="0"/>
              <a:t>Cantilever deflection </a:t>
            </a:r>
            <a:r>
              <a:rPr lang="en-US" dirty="0">
                <a:solidFill>
                  <a:schemeClr val="accent1"/>
                </a:solidFill>
              </a:rPr>
              <a:t>varies only slightly </a:t>
            </a:r>
            <a:r>
              <a:rPr lang="en-US" dirty="0"/>
              <a:t>around </a:t>
            </a:r>
            <a:r>
              <a:rPr lang="en-US" dirty="0" err="1"/>
              <a:t>setpoint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The amount that the controller has to move the </a:t>
            </a:r>
            <a:r>
              <a:rPr lang="en-US" dirty="0" err="1"/>
              <a:t>piezo</a:t>
            </a:r>
            <a:r>
              <a:rPr lang="en-US" dirty="0"/>
              <a:t> up or down </a:t>
            </a:r>
            <a:r>
              <a:rPr lang="en-US" i="1" dirty="0">
                <a:solidFill>
                  <a:schemeClr val="accent1"/>
                </a:solidFill>
              </a:rPr>
              <a:t>approximates</a:t>
            </a:r>
            <a:r>
              <a:rPr lang="en-US" dirty="0"/>
              <a:t> the </a:t>
            </a:r>
            <a:r>
              <a:rPr lang="en-US" dirty="0">
                <a:solidFill>
                  <a:schemeClr val="accent1"/>
                </a:solidFill>
              </a:rPr>
              <a:t>topography of the sample</a:t>
            </a:r>
          </a:p>
          <a:p>
            <a:endParaRPr lang="en-US" dirty="0"/>
          </a:p>
        </p:txBody>
      </p:sp>
      <p:pic>
        <p:nvPicPr>
          <p:cNvPr id="12" name="Constant_Force_mode_en_video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849" y="945364"/>
            <a:ext cx="3051175" cy="3736975"/>
          </a:xfrm>
        </p:spPr>
      </p:pic>
    </p:spTree>
    <p:extLst>
      <p:ext uri="{BB962C8B-B14F-4D97-AF65-F5344CB8AC3E}">
        <p14:creationId xmlns:p14="http://schemas.microsoft.com/office/powerpoint/2010/main" val="32384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shid51error signal under feedback_1.mo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0217" y="661013"/>
            <a:ext cx="6956276" cy="5217739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4875" y="131032"/>
            <a:ext cx="7589645" cy="1072753"/>
          </a:xfrm>
        </p:spPr>
        <p:txBody>
          <a:bodyPr>
            <a:normAutofit/>
          </a:bodyPr>
          <a:lstStyle/>
          <a:p>
            <a:r>
              <a:rPr lang="en-US" dirty="0"/>
              <a:t>What is the meaning of the error signal?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5032375" y="1201738"/>
            <a:ext cx="4111625" cy="3392487"/>
          </a:xfrm>
        </p:spPr>
        <p:txBody>
          <a:bodyPr/>
          <a:lstStyle/>
          <a:p>
            <a:r>
              <a:rPr lang="en-US" dirty="0"/>
              <a:t>The deflection/error signal is as much part of the AFM image as the topography image (also called height image)!</a:t>
            </a:r>
          </a:p>
          <a:p>
            <a:r>
              <a:rPr lang="en-US" dirty="0"/>
              <a:t>It accentuates edges and features with small spatial frequencies</a:t>
            </a:r>
          </a:p>
          <a:p>
            <a:r>
              <a:rPr lang="en-US" dirty="0"/>
              <a:t>The height image combined with the error image represent the “true topography”</a:t>
            </a:r>
          </a:p>
        </p:txBody>
      </p:sp>
    </p:spTree>
    <p:extLst>
      <p:ext uri="{BB962C8B-B14F-4D97-AF65-F5344CB8AC3E}">
        <p14:creationId xmlns:p14="http://schemas.microsoft.com/office/powerpoint/2010/main" val="235605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Force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Force curve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75" y="883436"/>
            <a:ext cx="2411413" cy="3889375"/>
          </a:xfrm>
        </p:spPr>
      </p:pic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99433" y="743484"/>
            <a:ext cx="5144568" cy="4274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Force curves can tell us a lot about the tip sample interaction:</a:t>
            </a:r>
          </a:p>
          <a:p>
            <a:r>
              <a:rPr lang="en-US" dirty="0"/>
              <a:t>What is the adhesion of tip to sample</a:t>
            </a:r>
          </a:p>
          <a:p>
            <a:r>
              <a:rPr lang="en-US" dirty="0"/>
              <a:t>What is the hardness of the sample</a:t>
            </a:r>
          </a:p>
          <a:p>
            <a:r>
              <a:rPr lang="en-US" dirty="0"/>
              <a:t>What is the energy dissipation per cycle</a:t>
            </a:r>
          </a:p>
          <a:p>
            <a:pPr marL="0" indent="0">
              <a:buNone/>
            </a:pPr>
            <a:r>
              <a:rPr lang="en-US" dirty="0"/>
              <a:t>Or about our measurement setup</a:t>
            </a:r>
          </a:p>
          <a:p>
            <a:r>
              <a:rPr lang="en-US" dirty="0"/>
              <a:t>What is the deflection sensitivity (how many nm do we have to deflect the cantilever to measure 1V shift in the 4-quadrant photodiode)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3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adhesion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apillary forces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4239" y="992187"/>
            <a:ext cx="2363788" cy="381158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904875" y="604838"/>
            <a:ext cx="6654800" cy="417512"/>
          </a:xfrm>
        </p:spPr>
        <p:txBody>
          <a:bodyPr/>
          <a:lstStyle/>
          <a:p>
            <a:pPr marL="0" indent="0">
              <a:buNone/>
            </a:pPr>
            <a:r>
              <a:rPr lang="en-US" sz="1650" dirty="0"/>
              <a:t>Capillary forces are always present when imaging in air!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084890" y="1201738"/>
            <a:ext cx="5059110" cy="33924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surfaces in ambient are covered with a thin water layer.</a:t>
            </a:r>
          </a:p>
          <a:p>
            <a:r>
              <a:rPr lang="en-US" dirty="0"/>
              <a:t>Capillary forces act between tip and surface</a:t>
            </a:r>
          </a:p>
          <a:p>
            <a:r>
              <a:rPr lang="en-US" dirty="0"/>
              <a:t>When imaging in air they create a “snap-in” as well as adhesion</a:t>
            </a:r>
          </a:p>
          <a:p>
            <a:r>
              <a:rPr lang="en-US" dirty="0"/>
              <a:t>They can lead to many artefacts and instabilities</a:t>
            </a:r>
          </a:p>
        </p:txBody>
      </p:sp>
    </p:spTree>
    <p:extLst>
      <p:ext uri="{BB962C8B-B14F-4D97-AF65-F5344CB8AC3E}">
        <p14:creationId xmlns:p14="http://schemas.microsoft.com/office/powerpoint/2010/main" val="201479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5777936" cy="1072753"/>
          </a:xfrm>
        </p:spPr>
        <p:txBody>
          <a:bodyPr>
            <a:normAutofit/>
          </a:bodyPr>
          <a:lstStyle/>
          <a:p>
            <a:r>
              <a:rPr lang="en-US" dirty="0"/>
              <a:t>Oscillating approach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745438" y="817177"/>
            <a:ext cx="4236192" cy="2484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the cantilever approaches the surface it feels different forces (due to the Leonard Jones potential)</a:t>
            </a:r>
          </a:p>
          <a:p>
            <a:r>
              <a:rPr lang="en-US" dirty="0"/>
              <a:t>When the cantilever is in the </a:t>
            </a:r>
            <a:r>
              <a:rPr lang="en-US" u="sng" dirty="0">
                <a:solidFill>
                  <a:schemeClr val="accent2"/>
                </a:solidFill>
              </a:rPr>
              <a:t>attractive regime </a:t>
            </a:r>
            <a:r>
              <a:rPr lang="en-US" dirty="0"/>
              <a:t>the </a:t>
            </a:r>
            <a:r>
              <a:rPr lang="en-US" u="sng" dirty="0">
                <a:solidFill>
                  <a:schemeClr val="accent2"/>
                </a:solidFill>
              </a:rPr>
              <a:t>resonance frequency decreases</a:t>
            </a:r>
          </a:p>
          <a:p>
            <a:r>
              <a:rPr lang="en-US" dirty="0"/>
              <a:t>When the cantilever is in the </a:t>
            </a:r>
            <a:r>
              <a:rPr lang="en-US" u="sng" dirty="0">
                <a:solidFill>
                  <a:schemeClr val="accent2"/>
                </a:solidFill>
              </a:rPr>
              <a:t>repulsive regime </a:t>
            </a:r>
            <a:r>
              <a:rPr lang="en-US" dirty="0"/>
              <a:t>the </a:t>
            </a:r>
            <a:r>
              <a:rPr lang="en-US" u="sng" dirty="0">
                <a:solidFill>
                  <a:schemeClr val="accent2"/>
                </a:solidFill>
              </a:rPr>
              <a:t>resonance frequency increases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AM-AFM_Frequency-distance_curve_en_video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8183" y="683965"/>
            <a:ext cx="2619375" cy="40259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36" y="3301614"/>
            <a:ext cx="2789327" cy="15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6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Amplitude modulation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Intermittent_contact_mode_en_video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21" y="1022350"/>
            <a:ext cx="3303288" cy="363510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904875" y="604838"/>
            <a:ext cx="6654800" cy="417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(a.k.a. Tapping mode™)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572000" y="1038270"/>
            <a:ext cx="4572000" cy="24066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tapping mode we excite the cantilever at a </a:t>
            </a:r>
            <a:r>
              <a:rPr lang="en-US" u="sng" dirty="0">
                <a:solidFill>
                  <a:schemeClr val="accent2"/>
                </a:solidFill>
              </a:rPr>
              <a:t>fixed frequency </a:t>
            </a:r>
            <a:r>
              <a:rPr lang="en-US" u="sng" dirty="0" err="1">
                <a:solidFill>
                  <a:schemeClr val="accent2"/>
                </a:solidFill>
              </a:rPr>
              <a:t>ω</a:t>
            </a:r>
            <a:r>
              <a:rPr lang="en-US" baseline="-25000" dirty="0" err="1">
                <a:solidFill>
                  <a:schemeClr val="accent2"/>
                </a:solidFill>
              </a:rPr>
              <a:t>drive</a:t>
            </a:r>
            <a:r>
              <a:rPr lang="en-US" u="sng" dirty="0"/>
              <a:t> </a:t>
            </a:r>
            <a:r>
              <a:rPr lang="en-US" dirty="0"/>
              <a:t>slightly below its resonance frequency</a:t>
            </a:r>
          </a:p>
          <a:p>
            <a:r>
              <a:rPr lang="en-US" dirty="0"/>
              <a:t>As the cantilever approaches into the repulsive regime, the resonance frequency (of cantilever + sample force) increases.</a:t>
            </a:r>
          </a:p>
          <a:p>
            <a:r>
              <a:rPr lang="en-US" dirty="0"/>
              <a:t>At the fixed frequency </a:t>
            </a:r>
            <a:r>
              <a:rPr lang="en-US" dirty="0" err="1"/>
              <a:t>ω</a:t>
            </a:r>
            <a:r>
              <a:rPr lang="en-US" dirty="0"/>
              <a:t>, the resulting amplitude will therefore drop as we enter the repulsive regime</a:t>
            </a:r>
          </a:p>
          <a:p>
            <a:r>
              <a:rPr lang="en-US" dirty="0"/>
              <a:t>The amplitude error is used for the feedback parameter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54" y="3254549"/>
            <a:ext cx="3014225" cy="17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7278</TotalTime>
  <Words>568</Words>
  <Application>Microsoft Macintosh PowerPoint</Application>
  <PresentationFormat>On-screen Show (16:9)</PresentationFormat>
  <Paragraphs>76</Paragraphs>
  <Slides>12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Franklin Gothic Demi Cond</vt:lpstr>
      <vt:lpstr>Helvetica</vt:lpstr>
      <vt:lpstr>Lucida Grande</vt:lpstr>
      <vt:lpstr>Wingdings</vt:lpstr>
      <vt:lpstr>Thème Office</vt:lpstr>
      <vt:lpstr>MICRO-428</vt:lpstr>
      <vt:lpstr>Atomic Force Microscopy</vt:lpstr>
      <vt:lpstr>Why do we need feedback?</vt:lpstr>
      <vt:lpstr>Feedback keeps the tip/sample interaction constant</vt:lpstr>
      <vt:lpstr>What is the meaning of the error signal?</vt:lpstr>
      <vt:lpstr>Force curves</vt:lpstr>
      <vt:lpstr>Surface adhesion</vt:lpstr>
      <vt:lpstr>Oscillating approach curves</vt:lpstr>
      <vt:lpstr>Amplitude modulation</vt:lpstr>
      <vt:lpstr>Phase imaging</vt:lpstr>
      <vt:lpstr>Phase imaging</vt:lpstr>
      <vt:lpstr>Non contact mode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Georg Fantner</cp:lastModifiedBy>
  <cp:revision>68</cp:revision>
  <dcterms:created xsi:type="dcterms:W3CDTF">2019-04-02T06:24:35Z</dcterms:created>
  <dcterms:modified xsi:type="dcterms:W3CDTF">2020-05-03T21:19:29Z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